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2" r:id="rId3"/>
    <p:sldId id="260" r:id="rId4"/>
    <p:sldId id="261" r:id="rId5"/>
    <p:sldId id="264" r:id="rId6"/>
    <p:sldId id="263"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080" y="7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78E40D-FE62-E04D-A5CF-07B9E081BF05}"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3564456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8E40D-FE62-E04D-A5CF-07B9E081BF05}"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4079372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8E40D-FE62-E04D-A5CF-07B9E081BF05}"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3283766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8E40D-FE62-E04D-A5CF-07B9E081BF05}"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3024900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78E40D-FE62-E04D-A5CF-07B9E081BF05}"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1317559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78E40D-FE62-E04D-A5CF-07B9E081BF05}"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221835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78E40D-FE62-E04D-A5CF-07B9E081BF05}" type="datetimeFigureOut">
              <a:rPr lang="en-US" smtClean="0"/>
              <a:t>9/7/2023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424975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78E40D-FE62-E04D-A5CF-07B9E081BF05}" type="datetimeFigureOut">
              <a:rPr lang="en-US" smtClean="0"/>
              <a:t>9/7/2023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1043668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8E40D-FE62-E04D-A5CF-07B9E081BF05}" type="datetimeFigureOut">
              <a:rPr lang="en-US" smtClean="0"/>
              <a:t>9/7/2023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14243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78E40D-FE62-E04D-A5CF-07B9E081BF05}"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230933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78E40D-FE62-E04D-A5CF-07B9E081BF05}"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2AD4-1584-4847-BD23-1EB3875F050F}" type="slidenum">
              <a:rPr lang="en-US" smtClean="0"/>
              <a:t>‹#›</a:t>
            </a:fld>
            <a:endParaRPr lang="en-US"/>
          </a:p>
        </p:txBody>
      </p:sp>
    </p:spTree>
    <p:extLst>
      <p:ext uri="{BB962C8B-B14F-4D97-AF65-F5344CB8AC3E}">
        <p14:creationId xmlns:p14="http://schemas.microsoft.com/office/powerpoint/2010/main" val="187872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278E40D-FE62-E04D-A5CF-07B9E081BF05}" type="datetimeFigureOut">
              <a:rPr lang="en-US" smtClean="0"/>
              <a:t>9/7/2023</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786F2AD4-1584-4847-BD23-1EB3875F050F}" type="slidenum">
              <a:rPr lang="en-US" smtClean="0"/>
              <a:t>‹#›</a:t>
            </a:fld>
            <a:endParaRPr lang="en-US"/>
          </a:p>
        </p:txBody>
      </p:sp>
    </p:spTree>
    <p:extLst>
      <p:ext uri="{BB962C8B-B14F-4D97-AF65-F5344CB8AC3E}">
        <p14:creationId xmlns:p14="http://schemas.microsoft.com/office/powerpoint/2010/main" val="3012004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postmdj@unisa.ac.za"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nisa.ac.za/sites/corporate/default/Colleges/Education/News-&amp;-events/Events/Revisiting-the-study-of-education-in-the-the-development-of-educators"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teams.microsoft.com/l/meetup-join/19%3ameeting_MWY5ODUwZWItNjc3OC00ODY2LWIzMmMtMmJhMTRkMDAzMjdl%40thread.v2/0?context=%7b%22Tid%22%3a%22ca9a8b8c-3ea3-4799-a43e-5510398e7a3b%22%2c%22Oid%22%3a%2293aac40b-fe93-489f-be7f-660960d03447%22%7d" TargetMode="External"/><Relationship Id="rId4" Type="http://schemas.openxmlformats.org/officeDocument/2006/relationships/hyperlink" Target="https://forms.office.com/Pages/DesignPageV2.aspx?subpage=design&amp;FormId=jIuayqM-mUekPlUQOY56OwvEqpOT_p9Ivn9mCWDQNEdUM1U3ME1FQUJQRFVaNEJDRE9ZU1VSWFIyNy4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9DEDB0D-776D-0EC4-DC52-0061E5D3D60E}"/>
              </a:ext>
            </a:extLst>
          </p:cNvPr>
          <p:cNvPicPr>
            <a:picLocks noChangeAspect="1"/>
          </p:cNvPicPr>
          <p:nvPr/>
        </p:nvPicPr>
        <p:blipFill>
          <a:blip r:embed="rId3"/>
          <a:stretch>
            <a:fillRect/>
          </a:stretch>
        </p:blipFill>
        <p:spPr>
          <a:xfrm>
            <a:off x="-69575" y="-99390"/>
            <a:ext cx="9213575" cy="5814390"/>
          </a:xfrm>
          <a:prstGeom prst="rect">
            <a:avLst/>
          </a:prstGeom>
        </p:spPr>
      </p:pic>
    </p:spTree>
    <p:extLst>
      <p:ext uri="{BB962C8B-B14F-4D97-AF65-F5344CB8AC3E}">
        <p14:creationId xmlns:p14="http://schemas.microsoft.com/office/powerpoint/2010/main" val="161874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A594596-E7B8-9DD4-CE20-43B5B1A4E482}"/>
              </a:ext>
            </a:extLst>
          </p:cNvPr>
          <p:cNvSpPr txBox="1"/>
          <p:nvPr/>
        </p:nvSpPr>
        <p:spPr>
          <a:xfrm>
            <a:off x="159025" y="427383"/>
            <a:ext cx="8885583" cy="4755148"/>
          </a:xfrm>
          <a:prstGeom prst="rect">
            <a:avLst/>
          </a:prstGeom>
          <a:noFill/>
        </p:spPr>
        <p:txBody>
          <a:bodyPr wrap="square" rtlCol="0">
            <a:spAutoFit/>
          </a:bodyPr>
          <a:lstStyle/>
          <a:p>
            <a:pPr marL="0" marR="0">
              <a:spcBef>
                <a:spcPts val="900"/>
              </a:spcBef>
              <a:spcAft>
                <a:spcPts val="9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The Department of Educational Foundations</a:t>
            </a:r>
            <a:r>
              <a:rPr lang="en-US" sz="1800" dirty="0">
                <a:effectLst/>
                <a:latin typeface="Arial" panose="020B0604020202020204" pitchFamily="34" charset="0"/>
                <a:ea typeface="Times New Roman" panose="02020603050405020304" pitchFamily="18" charset="0"/>
                <a:cs typeface="Arial" panose="020B0604020202020204" pitchFamily="34" charset="0"/>
              </a:rPr>
              <a:t> is organising an online seminar to reflect on the role of education studies in the professional development of teachers.</a:t>
            </a:r>
          </a:p>
          <a:p>
            <a:pPr marL="0" marR="0">
              <a:spcBef>
                <a:spcPts val="2400"/>
              </a:spcBef>
              <a:spcAft>
                <a:spcPts val="1200"/>
              </a:spcAft>
              <a:tabLst>
                <a:tab pos="360045" algn="l"/>
              </a:tabLst>
            </a:pPr>
            <a:r>
              <a:rPr lang="en-US" sz="1800" b="1" kern="1400" dirty="0">
                <a:effectLst/>
                <a:latin typeface="Arial" panose="020B0604020202020204" pitchFamily="34" charset="0"/>
                <a:ea typeface="Times New Roman" panose="02020603050405020304" pitchFamily="18" charset="0"/>
                <a:cs typeface="Arial" panose="020B0604020202020204" pitchFamily="34" charset="0"/>
              </a:rPr>
              <a:t>Date: 	 </a:t>
            </a:r>
            <a:r>
              <a:rPr lang="en-US" sz="1800" dirty="0">
                <a:effectLst/>
                <a:latin typeface="Arial" panose="020B0604020202020204" pitchFamily="34" charset="0"/>
                <a:ea typeface="Times New Roman" panose="02020603050405020304" pitchFamily="18" charset="0"/>
                <a:cs typeface="Arial" panose="020B0604020202020204" pitchFamily="34" charset="0"/>
              </a:rPr>
              <a:t>20 and 21 September 2023</a:t>
            </a:r>
          </a:p>
          <a:p>
            <a:pPr marL="0" marR="0">
              <a:spcBef>
                <a:spcPts val="2400"/>
              </a:spcBef>
              <a:spcAft>
                <a:spcPts val="1200"/>
              </a:spcAft>
              <a:tabLst>
                <a:tab pos="360045" algn="l"/>
              </a:tabLst>
            </a:pPr>
            <a:r>
              <a:rPr lang="en-US" sz="1800" b="1" kern="1400" dirty="0">
                <a:effectLst/>
                <a:latin typeface="Arial" panose="020B0604020202020204" pitchFamily="34" charset="0"/>
                <a:ea typeface="Times New Roman" panose="02020603050405020304" pitchFamily="18" charset="0"/>
                <a:cs typeface="Arial" panose="020B0604020202020204" pitchFamily="34" charset="0"/>
              </a:rPr>
              <a:t>Format : </a:t>
            </a:r>
            <a:r>
              <a:rPr lang="en-US" sz="1800" dirty="0">
                <a:effectLst/>
                <a:latin typeface="Arial" panose="020B0604020202020204" pitchFamily="34" charset="0"/>
                <a:ea typeface="Times New Roman" panose="02020603050405020304" pitchFamily="18" charset="0"/>
                <a:cs typeface="Arial" panose="020B0604020202020204" pitchFamily="34" charset="0"/>
              </a:rPr>
              <a:t>A (Two) 2-day online seminar comprising of invited speakers and selected 				 papers.</a:t>
            </a:r>
          </a:p>
          <a:p>
            <a:pPr marL="0" marR="0">
              <a:spcBef>
                <a:spcPts val="900"/>
              </a:spcBef>
              <a:spcAft>
                <a:spcPts val="9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Adequate time will be allocated to discussions and debate.</a:t>
            </a:r>
          </a:p>
          <a:p>
            <a:pPr marL="0" marR="0">
              <a:spcBef>
                <a:spcPts val="900"/>
              </a:spcBef>
              <a:spcAft>
                <a:spcPts val="900"/>
              </a:spcAft>
            </a:pPr>
            <a:r>
              <a:rPr lang="en-US" b="1" dirty="0">
                <a:latin typeface="Arial" panose="020B0604020202020204" pitchFamily="34" charset="0"/>
                <a:ea typeface="Times New Roman" panose="02020603050405020304" pitchFamily="18" charset="0"/>
                <a:cs typeface="Arial" panose="020B0604020202020204" pitchFamily="34" charset="0"/>
              </a:rPr>
              <a:t>Background</a:t>
            </a:r>
          </a:p>
          <a:p>
            <a:pPr marL="0" marR="0">
              <a:spcBef>
                <a:spcPts val="900"/>
              </a:spcBef>
              <a:spcAft>
                <a:spcPts val="900"/>
              </a:spcAft>
            </a:pPr>
            <a:r>
              <a:rPr lang="en-US" dirty="0">
                <a:latin typeface="Arial" panose="020B0604020202020204" pitchFamily="34" charset="0"/>
                <a:ea typeface="Times New Roman" panose="02020603050405020304" pitchFamily="18" charset="0"/>
                <a:cs typeface="Arial" panose="020B0604020202020204" pitchFamily="34" charset="0"/>
              </a:rPr>
              <a:t>The theoretical study of education has been in decline in the South African context and elsewhere. Lawn and Furlong (2009), for example, write about the crisis of the ‘disciplines of education in the UK’. This is the case in both the Anglo - and the Continental academic traditions related to this field. </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01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F1CA6B-F8E5-E0C0-FC15-8257B466A7B8}"/>
              </a:ext>
            </a:extLst>
          </p:cNvPr>
          <p:cNvSpPr txBox="1"/>
          <p:nvPr/>
        </p:nvSpPr>
        <p:spPr>
          <a:xfrm>
            <a:off x="228600" y="457200"/>
            <a:ext cx="8915400" cy="4708981"/>
          </a:xfrm>
          <a:prstGeom prst="rect">
            <a:avLst/>
          </a:prstGeom>
          <a:noFill/>
        </p:spPr>
        <p:txBody>
          <a:bodyPr wrap="square" rtlCol="0">
            <a:spAutoFit/>
          </a:bodyPr>
          <a:lstStyle/>
          <a:p>
            <a:pPr marL="0" marR="0">
              <a:spcBef>
                <a:spcPts val="900"/>
              </a:spcBef>
              <a:spcAft>
                <a:spcPts val="9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The decline could be attributed to a variety of factors that prevent us from thinking (Heidegger, 1968). The difficulty when addressing these external factors is compounded by the absence of a debate about what the study of education is about and how it relates to educational practices. </a:t>
            </a:r>
            <a:endParaRPr lang="en-ZA"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900"/>
              </a:spcBef>
              <a:spcAft>
                <a:spcPts val="900"/>
              </a:spcAft>
            </a:pPr>
            <a:r>
              <a:rPr lang="en-ZA" sz="1800" dirty="0">
                <a:effectLst/>
                <a:latin typeface="Arial" panose="020B0604020202020204" pitchFamily="34" charset="0"/>
                <a:ea typeface="Times New Roman" panose="02020603050405020304" pitchFamily="18" charset="0"/>
                <a:cs typeface="Arial" panose="020B0604020202020204" pitchFamily="34" charset="0"/>
              </a:rPr>
              <a:t>Education remains one of the spaces where the ideals of an equal democratic society could be articulated and fostered. Teacher education programmes aim to enable teachers to provide relevant and quality education in a society characterised by poverty, violence, coloniality and neoliberalism. It becomes therefore increasingly important to foster the abilities of educators to work critically and innovatively in complex situations. Such innovative work is dependent on the ability of educators to think critically and creatively in their practices. </a:t>
            </a:r>
          </a:p>
          <a:p>
            <a:pPr marL="0" marR="0">
              <a:spcBef>
                <a:spcPts val="900"/>
              </a:spcBef>
              <a:spcAft>
                <a:spcPts val="9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Although such critical </a:t>
            </a:r>
            <a:r>
              <a:rPr lang="en-US" sz="1800" dirty="0" err="1">
                <a:effectLst/>
                <a:latin typeface="Arial" panose="020B0604020202020204" pitchFamily="34" charset="0"/>
                <a:ea typeface="Times New Roman" panose="02020603050405020304" pitchFamily="18" charset="0"/>
                <a:cs typeface="Arial" panose="020B0604020202020204" pitchFamily="34" charset="0"/>
              </a:rPr>
              <a:t>theorising</a:t>
            </a:r>
            <a:r>
              <a:rPr lang="en-US" sz="1800" dirty="0">
                <a:effectLst/>
                <a:latin typeface="Arial" panose="020B0604020202020204" pitchFamily="34" charset="0"/>
                <a:ea typeface="Times New Roman" panose="02020603050405020304" pitchFamily="18" charset="0"/>
                <a:cs typeface="Arial" panose="020B0604020202020204" pitchFamily="34" charset="0"/>
              </a:rPr>
              <a:t> has been neglected, it has an important role in educational practices and in all educational research fields, particularly in the study of education (‘Education Studies’, </a:t>
            </a:r>
            <a:r>
              <a:rPr lang="en-US" sz="1800" dirty="0" err="1">
                <a:effectLst/>
                <a:latin typeface="Arial" panose="020B0604020202020204" pitchFamily="34" charset="0"/>
                <a:ea typeface="Times New Roman" panose="02020603050405020304" pitchFamily="18" charset="0"/>
                <a:cs typeface="Arial" panose="020B0604020202020204" pitchFamily="34" charset="0"/>
              </a:rPr>
              <a:t>Pädagogik</a:t>
            </a:r>
            <a:r>
              <a:rPr lang="en-US" sz="1800" dirty="0">
                <a:effectLst/>
                <a:latin typeface="Arial" panose="020B0604020202020204" pitchFamily="34" charset="0"/>
                <a:ea typeface="Times New Roman" panose="02020603050405020304" pitchFamily="18" charset="0"/>
                <a:cs typeface="Arial" panose="020B0604020202020204" pitchFamily="34" charset="0"/>
              </a:rPr>
              <a:t>) where normative </a:t>
            </a:r>
            <a:r>
              <a:rPr lang="en-US" sz="1800" dirty="0" err="1">
                <a:effectLst/>
                <a:latin typeface="Arial" panose="020B0604020202020204" pitchFamily="34" charset="0"/>
                <a:ea typeface="Times New Roman" panose="02020603050405020304" pitchFamily="18" charset="0"/>
                <a:cs typeface="Arial" panose="020B0604020202020204" pitchFamily="34" charset="0"/>
              </a:rPr>
              <a:t>theorising</a:t>
            </a:r>
            <a:r>
              <a:rPr lang="en-US" sz="1800" dirty="0">
                <a:effectLst/>
                <a:latin typeface="Arial" panose="020B0604020202020204" pitchFamily="34" charset="0"/>
                <a:ea typeface="Times New Roman" panose="02020603050405020304" pitchFamily="18" charset="0"/>
                <a:cs typeface="Arial" panose="020B0604020202020204" pitchFamily="34" charset="0"/>
              </a:rPr>
              <a:t> is explicitly present. </a:t>
            </a:r>
          </a:p>
        </p:txBody>
      </p:sp>
    </p:spTree>
    <p:extLst>
      <p:ext uri="{BB962C8B-B14F-4D97-AF65-F5344CB8AC3E}">
        <p14:creationId xmlns:p14="http://schemas.microsoft.com/office/powerpoint/2010/main" val="993353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0BA2668-CB0C-C739-648B-3D4D43DC0A86}"/>
              </a:ext>
            </a:extLst>
          </p:cNvPr>
          <p:cNvSpPr txBox="1"/>
          <p:nvPr/>
        </p:nvSpPr>
        <p:spPr>
          <a:xfrm>
            <a:off x="387626" y="298174"/>
            <a:ext cx="8617226" cy="5078313"/>
          </a:xfrm>
          <a:prstGeom prst="rect">
            <a:avLst/>
          </a:prstGeom>
          <a:noFill/>
        </p:spPr>
        <p:txBody>
          <a:bodyPr wrap="square" lIns="91440" tIns="45720" rIns="91440" bIns="45720" rtlCol="0" anchor="t">
            <a:spAutoFit/>
          </a:bodyPr>
          <a:lstStyle/>
          <a:p>
            <a:pPr algn="ctr"/>
            <a:r>
              <a:rPr lang="en-US" b="1" dirty="0">
                <a:latin typeface="Arial" panose="020B0604020202020204" pitchFamily="34" charset="0"/>
                <a:cs typeface="Arial" panose="020B0604020202020204" pitchFamily="34" charset="0"/>
              </a:rPr>
              <a:t>Call for Participation</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invite interested academics to send an abstract for a presentation that addresses the focus of the seminar. Your abstract could be related to, but is not restricted to any of the following topics:</a:t>
            </a:r>
          </a:p>
          <a:p>
            <a:r>
              <a:rPr lang="en-US" dirty="0">
                <a:latin typeface="Arial" panose="020B0604020202020204" pitchFamily="34" charset="0"/>
                <a:cs typeface="Arial" panose="020B0604020202020204" pitchFamily="34" charset="0"/>
              </a:rPr>
              <a:t>•	The contextual state of educational studies</a:t>
            </a:r>
          </a:p>
          <a:p>
            <a:r>
              <a:rPr lang="en-US" dirty="0">
                <a:latin typeface="Arial" panose="020B0604020202020204" pitchFamily="34" charset="0"/>
                <a:cs typeface="Arial" panose="020B0604020202020204" pitchFamily="34" charset="0"/>
              </a:rPr>
              <a:t>•	The nature of educational studies and its relation to other fields in initial 	teacher 	development programmes</a:t>
            </a:r>
          </a:p>
          <a:p>
            <a:r>
              <a:rPr lang="en-US" dirty="0">
                <a:latin typeface="Arial" panose="020B0604020202020204" pitchFamily="34" charset="0"/>
                <a:cs typeface="Arial" panose="020B0604020202020204" pitchFamily="34" charset="0"/>
              </a:rPr>
              <a:t>•	The role of educational studies in the professional development of educators</a:t>
            </a:r>
          </a:p>
          <a:p>
            <a:r>
              <a:rPr lang="en-US" dirty="0">
                <a:latin typeface="Arial" panose="020B0604020202020204" pitchFamily="34" charset="0"/>
                <a:cs typeface="Arial" panose="020B0604020202020204" pitchFamily="34" charset="0"/>
              </a:rPr>
              <a:t>•	The role of </a:t>
            </a:r>
            <a:r>
              <a:rPr lang="en-US" dirty="0" err="1">
                <a:latin typeface="Arial" panose="020B0604020202020204" pitchFamily="34" charset="0"/>
                <a:cs typeface="Arial" panose="020B0604020202020204" pitchFamily="34" charset="0"/>
              </a:rPr>
              <a:t>theorising</a:t>
            </a:r>
            <a:r>
              <a:rPr lang="en-US" dirty="0">
                <a:latin typeface="Arial" panose="020B0604020202020204" pitchFamily="34" charset="0"/>
                <a:cs typeface="Arial" panose="020B0604020202020204" pitchFamily="34" charset="0"/>
              </a:rPr>
              <a:t> in educational studies and the relation with educational 	practices</a:t>
            </a:r>
          </a:p>
          <a:p>
            <a:r>
              <a:rPr lang="en-US" dirty="0">
                <a:latin typeface="Arial" panose="020B0604020202020204" pitchFamily="34" charset="0"/>
                <a:cs typeface="Arial" panose="020B0604020202020204" pitchFamily="34" charset="0"/>
              </a:rPr>
              <a:t>•	The role of </a:t>
            </a:r>
            <a:r>
              <a:rPr lang="en-US" dirty="0" err="1">
                <a:latin typeface="Arial" panose="020B0604020202020204" pitchFamily="34" charset="0"/>
                <a:cs typeface="Arial" panose="020B0604020202020204" pitchFamily="34" charset="0"/>
              </a:rPr>
              <a:t>theorising</a:t>
            </a:r>
            <a:r>
              <a:rPr lang="en-US" dirty="0">
                <a:latin typeface="Arial" panose="020B0604020202020204" pitchFamily="34" charset="0"/>
                <a:cs typeface="Arial" panose="020B0604020202020204" pitchFamily="34" charset="0"/>
              </a:rPr>
              <a:t> in education in relation with the related disciplines such 	as 	History, Political Theory, Economy, Curriculum Studies, Sociology, 	Psychology</a:t>
            </a:r>
          </a:p>
          <a:p>
            <a:r>
              <a:rPr lang="en-US" dirty="0">
                <a:latin typeface="Arial" panose="020B0604020202020204" pitchFamily="34" charset="0"/>
                <a:cs typeface="Arial" panose="020B0604020202020204" pitchFamily="34" charset="0"/>
              </a:rPr>
              <a:t>Send an abstract of no more than 300 words by 20 August 2023  to </a:t>
            </a:r>
            <a:r>
              <a:rPr lang="en-US" dirty="0">
                <a:latin typeface="Arial" panose="020B0604020202020204" pitchFamily="34" charset="0"/>
                <a:cs typeface="Arial" panose="020B0604020202020204" pitchFamily="34" charset="0"/>
                <a:hlinkClick r:id="rId3"/>
              </a:rPr>
              <a:t>postmdj@unisa.ac.za</a:t>
            </a:r>
            <a:r>
              <a:rPr lang="en-US" dirty="0">
                <a:latin typeface="Arial" panose="020B0604020202020204" pitchFamily="34" charset="0"/>
                <a:cs typeface="Arial" panose="020B0604020202020204" pitchFamily="34" charset="0"/>
              </a:rPr>
              <a:t>. </a:t>
            </a:r>
          </a:p>
          <a:p>
            <a:pPr>
              <a:defRPr/>
            </a:pPr>
            <a:r>
              <a:rPr lang="en-US" dirty="0">
                <a:latin typeface="Arial"/>
                <a:cs typeface="Arial"/>
              </a:rPr>
              <a:t>The presentations would typically be 20 minutes long with another 20 minutes allowed for discussion</a:t>
            </a:r>
            <a:r>
              <a:rPr lang="en-US" dirty="0">
                <a:latin typeface="Arial" panose="020B0604020202020204" pitchFamily="34" charset="0"/>
                <a:cs typeface="Arial" panose="020B0604020202020204" pitchFamily="34" charset="0"/>
              </a:rPr>
              <a:t>.</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0277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0BA2668-CB0C-C739-648B-3D4D43DC0A86}"/>
              </a:ext>
            </a:extLst>
          </p:cNvPr>
          <p:cNvSpPr txBox="1"/>
          <p:nvPr/>
        </p:nvSpPr>
        <p:spPr>
          <a:xfrm>
            <a:off x="387626" y="298174"/>
            <a:ext cx="8617226" cy="4124206"/>
          </a:xfrm>
          <a:prstGeom prst="rect">
            <a:avLst/>
          </a:prstGeom>
          <a:noFill/>
        </p:spPr>
        <p:txBody>
          <a:bodyPr wrap="square" lIns="91440" tIns="45720" rIns="91440" bIns="45720" rtlCol="0" anchor="t">
            <a:spAutoFit/>
          </a:bodyPr>
          <a:lstStyle/>
          <a:p>
            <a:pPr algn="ctr"/>
            <a:r>
              <a:rPr lang="en-US" sz="4000" b="1" dirty="0">
                <a:latin typeface="Arial" panose="020B0604020202020204" pitchFamily="34" charset="0"/>
                <a:cs typeface="Arial" panose="020B0604020202020204" pitchFamily="34" charset="0"/>
              </a:rPr>
              <a:t>Links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t>
            </a:r>
          </a:p>
          <a:p>
            <a:pPr>
              <a:defRPr/>
            </a:pPr>
            <a:r>
              <a:rPr lang="en-US" sz="2400" dirty="0">
                <a:latin typeface="Arial"/>
                <a:cs typeface="Arial"/>
                <a:hlinkClick r:id="rId3"/>
              </a:rPr>
              <a:t>Click here for more information and updates</a:t>
            </a:r>
            <a:endParaRPr lang="en-US" sz="2400" dirty="0">
              <a:latin typeface="Arial"/>
              <a:cs typeface="Arial"/>
              <a:hlinkClick r:id="rId4"/>
            </a:endParaRPr>
          </a:p>
          <a:p>
            <a:pPr>
              <a:defRPr/>
            </a:pPr>
            <a:endParaRPr lang="da-DK" sz="2400" dirty="0">
              <a:latin typeface="Arial"/>
              <a:cs typeface="Arial"/>
              <a:hlinkClick r:id="rId4"/>
            </a:endParaRPr>
          </a:p>
          <a:p>
            <a:pPr>
              <a:defRPr/>
            </a:pPr>
            <a:endParaRPr lang="da-DK" sz="2400">
              <a:latin typeface="Arial"/>
              <a:cs typeface="Arial"/>
              <a:hlinkClick r:id="rId4"/>
            </a:endParaRPr>
          </a:p>
          <a:p>
            <a:pPr>
              <a:defRPr/>
            </a:pPr>
            <a:r>
              <a:rPr lang="da-DK" sz="2400">
                <a:latin typeface="Arial"/>
                <a:cs typeface="Arial"/>
                <a:hlinkClick r:id="rId4"/>
              </a:rPr>
              <a:t>Click </a:t>
            </a:r>
            <a:r>
              <a:rPr lang="da-DK" sz="2400" dirty="0">
                <a:latin typeface="Arial"/>
                <a:cs typeface="Arial"/>
                <a:hlinkClick r:id="rId4"/>
              </a:rPr>
              <a:t>here to register</a:t>
            </a:r>
            <a:r>
              <a:rPr lang="da-DK" sz="2400" dirty="0">
                <a:latin typeface="Arial"/>
                <a:cs typeface="Arial"/>
              </a:rPr>
              <a:t> (not compulsory)</a:t>
            </a:r>
          </a:p>
          <a:p>
            <a:pPr>
              <a:defRPr/>
            </a:pPr>
            <a:endParaRPr lang="da-DK" sz="2400" dirty="0">
              <a:highlight>
                <a:srgbClr val="FFFF00"/>
              </a:highlight>
              <a:latin typeface="Arial"/>
              <a:cs typeface="Arial"/>
            </a:endParaRPr>
          </a:p>
          <a:p>
            <a:pPr>
              <a:defRPr/>
            </a:pPr>
            <a:endParaRPr lang="da-DK" sz="2400" dirty="0">
              <a:highlight>
                <a:srgbClr val="FFFF00"/>
              </a:highlight>
              <a:latin typeface="Arial"/>
              <a:cs typeface="Arial"/>
            </a:endParaRPr>
          </a:p>
          <a:p>
            <a:pPr>
              <a:defRPr/>
            </a:pPr>
            <a:r>
              <a:rPr lang="da-DK" sz="2400" dirty="0">
                <a:latin typeface="Arial"/>
                <a:cs typeface="Arial"/>
                <a:hlinkClick r:id="rId5"/>
              </a:rPr>
              <a:t>Click here</a:t>
            </a:r>
            <a:r>
              <a:rPr lang="da-DK" sz="2400" dirty="0">
                <a:latin typeface="Arial"/>
                <a:cs typeface="Arial"/>
              </a:rPr>
              <a:t> to join the seminar on 20 and 21 September</a:t>
            </a:r>
          </a:p>
          <a:p>
            <a:pPr>
              <a:defRPr/>
            </a:pPr>
            <a:endParaRPr lang="en-US" dirty="0">
              <a:latin typeface="Arial"/>
              <a:cs typeface="Arial"/>
            </a:endParaRPr>
          </a:p>
        </p:txBody>
      </p:sp>
    </p:spTree>
    <p:extLst>
      <p:ext uri="{BB962C8B-B14F-4D97-AF65-F5344CB8AC3E}">
        <p14:creationId xmlns:p14="http://schemas.microsoft.com/office/powerpoint/2010/main" val="121719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D4CB-3107-752A-F5AD-C8D88D23EA7F}"/>
              </a:ext>
            </a:extLst>
          </p:cNvPr>
          <p:cNvSpPr>
            <a:spLocks noGrp="1"/>
          </p:cNvSpPr>
          <p:nvPr>
            <p:ph type="title"/>
          </p:nvPr>
        </p:nvSpPr>
        <p:spPr/>
        <p:txBody>
          <a:bodyPr/>
          <a:lstStyle/>
          <a:p>
            <a:endParaRPr lang="en-ZA" dirty="0"/>
          </a:p>
        </p:txBody>
      </p:sp>
      <p:sp>
        <p:nvSpPr>
          <p:cNvPr id="3" name="Content Placeholder 2">
            <a:extLst>
              <a:ext uri="{FF2B5EF4-FFF2-40B4-BE49-F238E27FC236}">
                <a16:creationId xmlns:a16="http://schemas.microsoft.com/office/drawing/2014/main" id="{29EF69A9-C4ED-0A35-7825-27D2BFF81DAE}"/>
              </a:ext>
            </a:extLst>
          </p:cNvPr>
          <p:cNvSpPr>
            <a:spLocks noGrp="1"/>
          </p:cNvSpPr>
          <p:nvPr>
            <p:ph idx="1"/>
          </p:nvPr>
        </p:nvSpPr>
        <p:spPr/>
        <p:txBody>
          <a:bodyPr/>
          <a:lstStyle/>
          <a:p>
            <a:endParaRPr lang="en-ZA"/>
          </a:p>
        </p:txBody>
      </p:sp>
    </p:spTree>
    <p:extLst>
      <p:ext uri="{BB962C8B-B14F-4D97-AF65-F5344CB8AC3E}">
        <p14:creationId xmlns:p14="http://schemas.microsoft.com/office/powerpoint/2010/main" val="321027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ca9a8b8c-3ea3-4799-a43e-5510398e7a3b}" enabled="0" method="" siteId="{ca9a8b8c-3ea3-4799-a43e-5510398e7a3b}" removed="1"/>
</clbl:labelList>
</file>

<file path=docProps/app.xml><?xml version="1.0" encoding="utf-8"?>
<Properties xmlns="http://schemas.openxmlformats.org/officeDocument/2006/extended-properties" xmlns:vt="http://schemas.openxmlformats.org/officeDocument/2006/docPropsVTypes">
  <TotalTime>581</TotalTime>
  <Words>501</Words>
  <Application>Microsoft Office PowerPoint</Application>
  <PresentationFormat>On-screen Show (16:10)</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Lerato</dc:creator>
  <cp:lastModifiedBy>Postma, Dirk</cp:lastModifiedBy>
  <cp:revision>22</cp:revision>
  <dcterms:created xsi:type="dcterms:W3CDTF">2023-03-30T12:00:22Z</dcterms:created>
  <dcterms:modified xsi:type="dcterms:W3CDTF">2023-09-07T09:44:19Z</dcterms:modified>
</cp:coreProperties>
</file>